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8" r:id="rId5"/>
    <p:sldId id="283" r:id="rId6"/>
    <p:sldId id="297" r:id="rId7"/>
    <p:sldId id="292" r:id="rId8"/>
    <p:sldId id="284" r:id="rId9"/>
    <p:sldId id="293" r:id="rId10"/>
    <p:sldId id="294" r:id="rId11"/>
    <p:sldId id="295" r:id="rId12"/>
    <p:sldId id="29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712" autoAdjust="0"/>
  </p:normalViewPr>
  <p:slideViewPr>
    <p:cSldViewPr snapToGrid="0">
      <p:cViewPr varScale="1">
        <p:scale>
          <a:sx n="94" d="100"/>
          <a:sy n="94" d="100"/>
        </p:scale>
        <p:origin x="66" y="702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Gross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700000</c:v>
                </c:pt>
                <c:pt idx="1">
                  <c:v>750000</c:v>
                </c:pt>
                <c:pt idx="2">
                  <c:v>850000</c:v>
                </c:pt>
                <c:pt idx="3">
                  <c:v>900000</c:v>
                </c:pt>
                <c:pt idx="4">
                  <c:v>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27225040"/>
        <c:axId val="1127229392"/>
      </c:barChart>
      <c:catAx>
        <c:axId val="112722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229392"/>
        <c:crosses val="autoZero"/>
        <c:auto val="1"/>
        <c:lblAlgn val="ctr"/>
        <c:lblOffset val="100"/>
        <c:noMultiLvlLbl val="0"/>
      </c:catAx>
      <c:valAx>
        <c:axId val="112722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22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EFA-4A5E-AB52-FBB4B74C74A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DA-48E7-A321-402E979D22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EFA-4A5E-AB52-FBB4B74C74A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DA-48E7-A321-402E979D220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ADA-48E7-A321-402E979D220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</a:t>
            </a:r>
            <a:r>
              <a:rPr lang="en-US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 Time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700000</c:v>
                </c:pt>
                <c:pt idx="1">
                  <c:v>750000</c:v>
                </c:pt>
                <c:pt idx="2">
                  <c:v>850000</c:v>
                </c:pt>
                <c:pt idx="3">
                  <c:v>900000</c:v>
                </c:pt>
                <c:pt idx="4">
                  <c:v>1000000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310672"/>
        <c:axId val="1127303056"/>
      </c:lineChart>
      <c:catAx>
        <c:axId val="112731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303056"/>
        <c:crosses val="autoZero"/>
        <c:auto val="1"/>
        <c:lblAlgn val="ctr"/>
        <c:lblOffset val="100"/>
        <c:noMultiLvlLbl val="0"/>
      </c:catAx>
      <c:valAx>
        <c:axId val="112730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31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1/8/2024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xmlns="" id="{3E8A46E0-47C2-4441-B7DD-F621A80F1F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xmlns="" id="{48A1A904-FE62-4BE3-BAE9-0EEAE7B1E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4" y="6776026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xmlns="" id="{BBC0CAF5-0DE6-4BEA-824E-124A54A76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xmlns="" id="{ED008080-B2F5-441A-8B15-30AE86BBF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5857"/>
            <a:ext cx="10539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 smtClean="0">
                <a:solidFill>
                  <a:schemeClr val="accent1"/>
                </a:solidFill>
                <a:latin typeface="+mj-lt"/>
              </a:rPr>
              <a:t>FAST.T</a:t>
            </a:r>
            <a:r>
              <a:rPr lang="en-US" sz="1600" b="1" i="0" spc="-100" baseline="0" noProof="0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i="0" spc="-100" baseline="0" noProof="0" dirty="0" smtClean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courier</a:t>
            </a:r>
            <a:endParaRPr lang="en-US" sz="1200" b="0" i="0" spc="140" baseline="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mailto:olivia.brown@example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5.sv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/>
          <a:lstStyle/>
          <a:p>
            <a:r>
              <a:rPr lang="en-US" b="0" dirty="0"/>
              <a:t>Introducing FastTrack Couriers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US" dirty="0"/>
              <a:t>Delivering Your Business to Success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Who we are? </a:t>
            </a:r>
            <a:endParaRPr lang="en-US" sz="2800" dirty="0"/>
          </a:p>
          <a:p>
            <a:r>
              <a:rPr lang="en-US" dirty="0" smtClean="0"/>
              <a:t>Family-owned </a:t>
            </a:r>
            <a:r>
              <a:rPr lang="en-US" dirty="0"/>
              <a:t>company that is dedicated to delivering your business to success</a:t>
            </a:r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/>
              <a:t>cost-effective and efficient courier services while maintaining the highest level of customer satisfaction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Our key services include same-day delivery, overnight delivery, international shipping, and logistics management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We offer customized solutions to meet your business needs, whether you need a one-time shipment or ongoing courier services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xmlns="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Providing </a:t>
            </a:r>
            <a:r>
              <a:rPr lang="en-US" dirty="0"/>
              <a:t>reliable courier services to businesses for over a decade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xmlns="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/>
          <a:lstStyle/>
          <a:p>
            <a:r>
              <a:rPr lang="en-US" dirty="0"/>
              <a:t>Our Promise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Reliable</a:t>
            </a:r>
            <a:r>
              <a:rPr lang="en-US" dirty="0"/>
              <a:t>, efficient, and cost-effective courier services.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Deliver </a:t>
            </a:r>
            <a:r>
              <a:rPr lang="en-US" dirty="0"/>
              <a:t>your packages on time, every time</a:t>
            </a:r>
          </a:p>
          <a:p>
            <a:r>
              <a:rPr lang="en-US" dirty="0"/>
              <a:t>Provide real-time tracking and updates on your shipment's status</a:t>
            </a:r>
          </a:p>
          <a:p>
            <a:r>
              <a:rPr lang="en-US" dirty="0"/>
              <a:t>Offer competitive pricing and customized solutions to meet your business needs</a:t>
            </a:r>
          </a:p>
          <a:p>
            <a:r>
              <a:rPr lang="en-US" dirty="0"/>
              <a:t>Maintain the highest level of customer satisfaction through exceptional customer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xmlns="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competitive advantages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 are unbeatable!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FastTrack </a:t>
            </a:r>
            <a:r>
              <a:rPr lang="en-US" b="0" dirty="0" smtClean="0"/>
              <a:t>Couriers vs Dash Couriers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Have a look at </a:t>
            </a:r>
            <a:r>
              <a:rPr lang="en-US" smtClean="0"/>
              <a:t>our edge!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65E93D-09FF-42EE-B9DD-750638966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/>
          <a:lstStyle/>
          <a:p>
            <a:r>
              <a:rPr lang="en-US" dirty="0"/>
              <a:t>FastTrack Couriers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/>
          <a:lstStyle/>
          <a:p>
            <a:r>
              <a:rPr lang="en-US" dirty="0" smtClean="0"/>
              <a:t>Competitive </a:t>
            </a:r>
            <a:r>
              <a:rPr lang="en-US" dirty="0"/>
              <a:t>pricing for all of our services, with no hidden fees or </a:t>
            </a:r>
            <a:r>
              <a:rPr lang="en-US" dirty="0" smtClean="0"/>
              <a:t>surcharges</a:t>
            </a:r>
          </a:p>
          <a:p>
            <a:r>
              <a:rPr lang="en-US" dirty="0" smtClean="0"/>
              <a:t>Real-time </a:t>
            </a:r>
            <a:r>
              <a:rPr lang="en-US" dirty="0"/>
              <a:t>tracking, proactive communication, and customized solutions to meet your business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Wider </a:t>
            </a:r>
            <a:r>
              <a:rPr lang="en-US" dirty="0"/>
              <a:t>coverage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Use </a:t>
            </a:r>
            <a:r>
              <a:rPr lang="en-US" dirty="0"/>
              <a:t>the latest technology to optimize our delivery routes and ensure timely and secure </a:t>
            </a:r>
            <a:r>
              <a:rPr lang="en-US" dirty="0" smtClean="0"/>
              <a:t>delivery</a:t>
            </a:r>
          </a:p>
          <a:p>
            <a:r>
              <a:rPr lang="en-US" dirty="0" smtClean="0"/>
              <a:t>Committed </a:t>
            </a:r>
            <a:r>
              <a:rPr lang="en-US" dirty="0"/>
              <a:t>to reducing our environmental impact through eco-friendly packaging and optimized delivery routes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563457-1EC8-4978-BCCB-AFD88C9ED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7CD04AE-9A8B-4DED-855D-F51B510D0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/>
          <a:lstStyle/>
          <a:p>
            <a:r>
              <a:rPr lang="en-US" dirty="0" smtClean="0"/>
              <a:t>Dash Couriers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/>
          <a:lstStyle/>
          <a:p>
            <a:r>
              <a:rPr lang="en-US" dirty="0" smtClean="0"/>
              <a:t>Pricing </a:t>
            </a:r>
            <a:r>
              <a:rPr lang="en-US" dirty="0"/>
              <a:t>is often higher and less </a:t>
            </a:r>
            <a:r>
              <a:rPr lang="en-US" dirty="0" smtClean="0"/>
              <a:t>transpa</a:t>
            </a:r>
            <a:r>
              <a:rPr lang="en-US" dirty="0"/>
              <a:t>rent</a:t>
            </a:r>
            <a:endParaRPr lang="en-US" dirty="0" smtClean="0"/>
          </a:p>
          <a:p>
            <a:r>
              <a:rPr lang="en-US" dirty="0" smtClean="0"/>
              <a:t>Customer </a:t>
            </a:r>
            <a:r>
              <a:rPr lang="en-US" dirty="0"/>
              <a:t>service has been criticized for being slow and </a:t>
            </a:r>
            <a:r>
              <a:rPr lang="en-US" dirty="0" smtClean="0"/>
              <a:t>unresponsive.</a:t>
            </a:r>
          </a:p>
          <a:p>
            <a:r>
              <a:rPr lang="en-US" dirty="0" smtClean="0"/>
              <a:t>Less coverage area.</a:t>
            </a:r>
          </a:p>
          <a:p>
            <a:r>
              <a:rPr lang="en-US" dirty="0" smtClean="0"/>
              <a:t>Low utilization on latest technology</a:t>
            </a:r>
          </a:p>
          <a:p>
            <a:r>
              <a:rPr lang="en-US" dirty="0" smtClean="0"/>
              <a:t>Not </a:t>
            </a:r>
            <a:r>
              <a:rPr lang="en-US" dirty="0"/>
              <a:t>made the same level of commitment to sustainability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Woman on laptop smiling">
            <a:extLst>
              <a:ext uri="{FF2B5EF4-FFF2-40B4-BE49-F238E27FC236}">
                <a16:creationId xmlns:a16="http://schemas.microsoft.com/office/drawing/2014/main" xmlns="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/>
          <a:lstStyle/>
          <a:p>
            <a:r>
              <a:rPr lang="en-US" dirty="0" smtClean="0"/>
              <a:t>Financial review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/>
          <a:lstStyle/>
          <a:p>
            <a:r>
              <a:rPr lang="en-US" dirty="0" smtClean="0"/>
              <a:t>Continuous improvements, continuous growth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r>
              <a:rPr lang="en-US" dirty="0" smtClean="0"/>
              <a:t>Have a look at our revenue in the past 5 years.</a:t>
            </a:r>
            <a:endParaRPr lang="en-US" dirty="0"/>
          </a:p>
        </p:txBody>
      </p:sp>
      <p:graphicFrame>
        <p:nvGraphicFramePr>
          <p:cNvPr id="4" name="Chart 3" title="Gross Revenue Placeholder Chart">
            <a:extLst>
              <a:ext uri="{FF2B5EF4-FFF2-40B4-BE49-F238E27FC236}">
                <a16:creationId xmlns:a16="http://schemas.microsoft.com/office/drawing/2014/main" xmlns="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81418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title="Gross Revenue Placeholder Chart">
            <a:extLst>
              <a:ext uri="{FF2B5EF4-FFF2-40B4-BE49-F238E27FC236}">
                <a16:creationId xmlns:a16="http://schemas.microsoft.com/office/drawing/2014/main" xmlns="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817833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title="Gross Revenue Placeholder Chart">
            <a:extLst>
              <a:ext uri="{FF2B5EF4-FFF2-40B4-BE49-F238E27FC236}">
                <a16:creationId xmlns:a16="http://schemas.microsoft.com/office/drawing/2014/main" xmlns="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033240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in the past 5 years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92407"/>
              </p:ext>
            </p:extLst>
          </p:nvPr>
        </p:nvGraphicFramePr>
        <p:xfrm>
          <a:off x="431801" y="1066801"/>
          <a:ext cx="11339514" cy="48005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89919">
                  <a:extLst>
                    <a:ext uri="{9D8B030D-6E8A-4147-A177-3AD203B41FA5}">
                      <a16:colId xmlns:a16="http://schemas.microsoft.com/office/drawing/2014/main" xmlns="" val="1173992025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xmlns="" val="115202853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xmlns="" val="1010693434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xmlns="" val="608292439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xmlns="" val="1007882540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xmlns="" val="3778082769"/>
                    </a:ext>
                  </a:extLst>
                </a:gridCol>
              </a:tblGrid>
              <a:tr h="697515"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North America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Europe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Asia-Pacific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Latin America</a:t>
                      </a:r>
                      <a:endParaRPr lang="en-Z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Gross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223600"/>
                  </a:ext>
                </a:extLst>
              </a:tr>
              <a:tr h="82060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2022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$5,000,000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$3,000,000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$2,500,000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$11,500,000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3495943"/>
                  </a:ext>
                </a:extLst>
              </a:tr>
              <a:tr h="82060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$4,500,000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$3,000,000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$2,200,000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$10,700,000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132828"/>
                  </a:ext>
                </a:extLst>
              </a:tr>
              <a:tr h="82060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2020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$4,200,000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$2,500,000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$2,000,000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$850,000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$9,550,000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300830"/>
                  </a:ext>
                </a:extLst>
              </a:tr>
              <a:tr h="82060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$3,800,000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$2,200,000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$1,800,000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$750,000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$8,550,000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728417"/>
                  </a:ext>
                </a:extLst>
              </a:tr>
              <a:tr h="82060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  <a:endParaRPr lang="en-ZA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$3,500,000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$2,000,000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$1,500,000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$7,700,000</a:t>
                      </a:r>
                      <a:endParaRPr lang="en-Z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Olivia Brown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xmlns="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(555) 555-1212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xmlns="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u="sng" dirty="0">
                <a:hlinkClick r:id="rId7"/>
              </a:rPr>
              <a:t>olivia.brown@example.com</a:t>
            </a:r>
            <a:endParaRPr lang="en-US" dirty="0"/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xmlns="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 smtClean="0"/>
              <a:t>FastTrack Couriers</a:t>
            </a:r>
            <a:endParaRPr lang="en-US" dirty="0"/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xmlns="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370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Corbel</vt:lpstr>
      <vt:lpstr>Times New Roman</vt:lpstr>
      <vt:lpstr>Office Theme</vt:lpstr>
      <vt:lpstr>Introducing FastTrack Couriers</vt:lpstr>
      <vt:lpstr>About Us</vt:lpstr>
      <vt:lpstr>Our Promise</vt:lpstr>
      <vt:lpstr>Our competitive advantages</vt:lpstr>
      <vt:lpstr>FastTrack Couriers vs Dash Couriers</vt:lpstr>
      <vt:lpstr>Financial review</vt:lpstr>
      <vt:lpstr>Revenue</vt:lpstr>
      <vt:lpstr>Revenue in the past 5 years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2023-03-23T08:07:07Z</dcterms:created>
  <dcterms:modified xsi:type="dcterms:W3CDTF">2024-01-08T05:44:47Z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